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1" r:id="rId2"/>
    <p:sldId id="273" r:id="rId3"/>
    <p:sldId id="269" r:id="rId4"/>
    <p:sldId id="267" r:id="rId5"/>
    <p:sldId id="274" r:id="rId6"/>
    <p:sldId id="272" r:id="rId7"/>
    <p:sldId id="260" r:id="rId8"/>
    <p:sldId id="259" r:id="rId9"/>
    <p:sldId id="262" r:id="rId10"/>
    <p:sldId id="256" r:id="rId11"/>
    <p:sldId id="257" r:id="rId12"/>
    <p:sldId id="264" r:id="rId13"/>
    <p:sldId id="266" r:id="rId14"/>
    <p:sldId id="268" r:id="rId15"/>
    <p:sldId id="270" r:id="rId16"/>
    <p:sldId id="271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CD419-4D66-4742-94B9-FA1B6B47845F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77BA2-5397-4035-AB4A-B1D6639493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02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Doom – first multiplayer shoot game, introduced ‘</a:t>
            </a:r>
            <a:r>
              <a:rPr lang="en-US" dirty="0" err="1"/>
              <a:t>modding</a:t>
            </a:r>
            <a:r>
              <a:rPr lang="en-US" dirty="0"/>
              <a:t>’ </a:t>
            </a:r>
          </a:p>
          <a:p>
            <a:r>
              <a:rPr lang="en-US" dirty="0"/>
              <a:t>Microsoft NT</a:t>
            </a:r>
          </a:p>
          <a:p>
            <a:r>
              <a:rPr lang="en-US" dirty="0"/>
              <a:t>Apple </a:t>
            </a:r>
            <a:r>
              <a:rPr lang="en-US" dirty="0" err="1"/>
              <a:t>Powerbook</a:t>
            </a:r>
            <a:r>
              <a:rPr lang="en-US" dirty="0"/>
              <a:t> 150 – first with color screen, 4M RAM, 500M hard drive</a:t>
            </a:r>
          </a:p>
          <a:p>
            <a:r>
              <a:rPr lang="en-US" dirty="0"/>
              <a:t>Apple Newton – early tablet, hand poor handwriting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77BA2-5397-4035-AB4A-B1D663949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5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Doom – first multiplayer shoot game, introduced ‘</a:t>
            </a:r>
            <a:r>
              <a:rPr lang="en-US" dirty="0" err="1"/>
              <a:t>modding</a:t>
            </a:r>
            <a:r>
              <a:rPr lang="en-US" dirty="0"/>
              <a:t>’ </a:t>
            </a:r>
          </a:p>
          <a:p>
            <a:r>
              <a:rPr lang="en-US" dirty="0"/>
              <a:t>Microsoft NT</a:t>
            </a:r>
          </a:p>
          <a:p>
            <a:r>
              <a:rPr lang="en-US" dirty="0"/>
              <a:t>Apple </a:t>
            </a:r>
            <a:r>
              <a:rPr lang="en-US" dirty="0" err="1"/>
              <a:t>Powerbook</a:t>
            </a:r>
            <a:r>
              <a:rPr lang="en-US" dirty="0"/>
              <a:t> 150 – first with color screen, 4M RAM, 500M hard drive</a:t>
            </a:r>
          </a:p>
          <a:p>
            <a:r>
              <a:rPr lang="en-US" dirty="0"/>
              <a:t>Apple Newton – early tablet, hand poor handwriting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77BA2-5397-4035-AB4A-B1D663949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76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Doom – first multiplayer shoot game, introduced ‘</a:t>
            </a:r>
            <a:r>
              <a:rPr lang="en-US" dirty="0" err="1"/>
              <a:t>modding</a:t>
            </a:r>
            <a:r>
              <a:rPr lang="en-US" dirty="0"/>
              <a:t>’ </a:t>
            </a:r>
          </a:p>
          <a:p>
            <a:r>
              <a:rPr lang="en-US" dirty="0"/>
              <a:t>Microsoft NT</a:t>
            </a:r>
          </a:p>
          <a:p>
            <a:r>
              <a:rPr lang="en-US" dirty="0"/>
              <a:t>Apple </a:t>
            </a:r>
            <a:r>
              <a:rPr lang="en-US" dirty="0" err="1"/>
              <a:t>Powerbook</a:t>
            </a:r>
            <a:r>
              <a:rPr lang="en-US" dirty="0"/>
              <a:t> 150 – first with color screen, 4M RAM, 500M hard drive</a:t>
            </a:r>
          </a:p>
          <a:p>
            <a:r>
              <a:rPr lang="en-US" dirty="0"/>
              <a:t>Apple Newton – early tablet, hand poor handwriting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77BA2-5397-4035-AB4A-B1D663949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0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77BA2-5397-4035-AB4A-B1D663949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77BA2-5397-4035-AB4A-B1D663949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CED0-2688-4129-B405-AC3A75797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84BD9-45F1-4D6C-9EFD-7ED18850B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01604-23B4-4C70-8253-5BD424F4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94F3-72AD-4639-872E-14ED164A9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04656-50D2-4E78-BD55-F542245D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39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A559-E9CB-4173-9C90-1EC6E881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C1CC3-B172-42E8-A742-CBECF9AA0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0BD54-E89E-4D6A-9E28-95BE3B77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E0216-E1B5-49CD-B742-ABDE7D1B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8036C-D7A9-4F9D-9203-54E3A021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6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929FA-9535-4815-9D2C-D3150DC19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1A8A1-26F7-4C42-8F83-688E438FB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3F569-2A04-456D-94BA-F405529C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4BF3E-5780-412B-BBE7-7DCA8B10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1B144-ED44-487C-AAAB-52A4F284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9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93E3C-8D5F-4D95-AA6C-B561A916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8C2A-081C-458B-B3EE-134047951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14424-1761-4C8A-AE9B-169BA717E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2F486-D3BB-403A-B13B-CBE9C63DA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E02D2-F86B-45C8-B741-748DCA39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74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66AB-6B83-4C99-B4D1-ED262BD6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75833-4681-4D4A-A7BE-B0E0E1BCC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C3379-24B2-40EE-87FB-BBB5D905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93FF4-A202-47A2-A8B5-E0E891CB3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3EAAE-0677-4132-BBD0-5F270C9B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55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FD1C-3635-4E2A-A75A-84FB76BB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5573F-638D-48C0-AE17-F92D0D397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1E6FD-8A66-40CC-AAAC-E5DB014A7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ADC75-F81C-4B25-9EA5-03B3A72C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45478-BBE9-4427-A96B-D30E9F7C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6793F-72EC-43AA-B18A-59AD72F2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8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F8FF-BD79-4541-B6EF-7ED17E02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9F26-6AB9-489B-85A5-198935067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F8F8C-8DA0-4D8C-AF97-A523E132A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D9E80-25C3-4D93-A8EB-922A7F3F5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A3E58-F189-40DC-A51E-9DE10E8CE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75095-73D6-42AC-9A6F-82B28A8F9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D0B7E4-E7D1-4A4E-B448-5CEEB84AB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8E822-DD5A-4E79-9392-7E9AF65C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6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1C1EE-1078-43FE-BA18-6C698A99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F9EE6-C282-4022-8904-CA2D2934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29335-4335-46AA-86C8-CA3FD6514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96064-2E5E-4BBF-9754-0AB0B3A8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3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DF5E3-90B8-4CF2-83F1-73308F69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F6F5D-0559-4D52-A53F-4E3E0D4C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C0CBF-6FB8-49F5-8007-F41CF592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BFDB-B1EE-41C3-94DC-8789FCE2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1C93E-42B9-4BA2-899F-EDB1D01D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EC629-0443-40C1-9308-FE612B0C9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F51BB-48A0-475E-9A40-7294D1F6E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98F27-1244-437C-BDA2-634B30F4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10B25-A78E-48ED-BF1F-D62B2ACD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53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B17D-274F-4A50-A410-18419D29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4C9FA-696A-4E21-9AFC-5AF18156F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246C1-3F5C-455B-89C8-7AA1E9306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82EC6-15EA-431C-B511-E148BA905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A7C27-2B70-4F9D-B5F0-D5F0DB4A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4B5D8-4247-4687-AAEC-B82FA4F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9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2E0A4-66D2-41F9-A834-DC03A7D3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BD87C-B478-4416-8A40-1F321ED59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B2B3C-A754-4A4E-9AE1-3D2E611FB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17BD4-BF0C-4C45-9C1B-5B9B67C57704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389C1-2218-4387-AC32-34FB3D73F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8086F-7995-4EC7-A36F-8A97F10C9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D678E-D641-470F-9427-500683F49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2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18" Type="http://schemas.openxmlformats.org/officeDocument/2006/relationships/image" Target="../media/image3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jpeg"/><Relationship Id="rId2" Type="http://schemas.openxmlformats.org/officeDocument/2006/relationships/image" Target="../media/image21.jpe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2575"/>
            <a:ext cx="12192000" cy="841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26" y="967325"/>
            <a:ext cx="8530216" cy="12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6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E1C6-F30C-4FA4-931B-F1B58D718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A6DC4-9E7F-4DD9-B413-8D2AD4B53E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newjetnet.aa.com/resources/statics/556841/One-Campus-One-Team-Placeholder-Hero4.png?a=1506115071510">
            <a:extLst>
              <a:ext uri="{FF2B5EF4-FFF2-40B4-BE49-F238E27FC236}">
                <a16:creationId xmlns:a16="http://schemas.microsoft.com/office/drawing/2014/main" id="{FEBD81FC-2D1A-4993-A73B-F10FE9EB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273" y="0"/>
            <a:ext cx="130925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5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9B67-D79D-409B-80F9-186FB0BC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F7C17-9C9D-435D-BF97-C98633B8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newjetnet.aa.com/resources/statics/556841/One-Campus-One-Team-Placeholder-Hero2.png?a=1506030014274">
            <a:extLst>
              <a:ext uri="{FF2B5EF4-FFF2-40B4-BE49-F238E27FC236}">
                <a16:creationId xmlns:a16="http://schemas.microsoft.com/office/drawing/2014/main" id="{935A4C5F-7FE6-4956-983C-8E5A385B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273" y="0"/>
            <a:ext cx="130925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7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Image result for american airlines 777 first class seats">
            <a:extLst>
              <a:ext uri="{FF2B5EF4-FFF2-40B4-BE49-F238E27FC236}">
                <a16:creationId xmlns:a16="http://schemas.microsoft.com/office/drawing/2014/main" id="{E96584A4-A652-4938-BB18-6FD300209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9F653-55A5-4EDA-AA20-FC451EED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58702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spc="-150" dirty="0">
                <a:solidFill>
                  <a:schemeClr val="bg1"/>
                </a:solidFill>
                <a:latin typeface="OCR A Extended" panose="02010509020102010303" pitchFamily="50" charset="0"/>
              </a:rPr>
              <a:t>The Jetsetter Lifestyle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25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24252D-7B74-4DB9-ABB0-367612C2C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7" y="-2610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spc="-150" dirty="0">
                <a:latin typeface="OCR A Extended" panose="02010509020102010303" pitchFamily="50" charset="0"/>
              </a:rPr>
              <a:t>We love to travel</a:t>
            </a:r>
            <a:endParaRPr lang="en-US" sz="5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F6C5AD-9B09-4A99-8BB9-67C07F401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94" b="14125"/>
          <a:stretch/>
        </p:blipFill>
        <p:spPr>
          <a:xfrm>
            <a:off x="8325060" y="401744"/>
            <a:ext cx="2680649" cy="36235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BC1F2E-AB68-4DAC-A81E-CB3E59C1F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0" r="23196" b="4179"/>
          <a:stretch/>
        </p:blipFill>
        <p:spPr>
          <a:xfrm>
            <a:off x="346953" y="891008"/>
            <a:ext cx="7022910" cy="52066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BEFA0C-984D-44F8-A35F-7EA6F6C3DD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t="9959" b="27729"/>
          <a:stretch/>
        </p:blipFill>
        <p:spPr>
          <a:xfrm>
            <a:off x="6844352" y="4282548"/>
            <a:ext cx="5000695" cy="23656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852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6F9EEE-445C-4568-A006-D4F6A052C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t="25438" r="8539" b="22956"/>
          <a:stretch/>
        </p:blipFill>
        <p:spPr>
          <a:xfrm>
            <a:off x="3992311" y="4119421"/>
            <a:ext cx="3157533" cy="1203088"/>
          </a:xfrm>
          <a:prstGeom prst="rect">
            <a:avLst/>
          </a:prstGeom>
        </p:spPr>
      </p:pic>
      <p:pic>
        <p:nvPicPr>
          <p:cNvPr id="7" name="Picture 6" descr="File:IBM logo.svg">
            <a:extLst>
              <a:ext uri="{FF2B5EF4-FFF2-40B4-BE49-F238E27FC236}">
                <a16:creationId xmlns:a16="http://schemas.microsoft.com/office/drawing/2014/main" id="{54DADEEB-B240-4F1A-99BF-EA51C004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95" y="4010536"/>
            <a:ext cx="1511434" cy="66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findlogo.net/images/S/sabre%20logo.jpg">
            <a:extLst>
              <a:ext uri="{FF2B5EF4-FFF2-40B4-BE49-F238E27FC236}">
                <a16:creationId xmlns:a16="http://schemas.microsoft.com/office/drawing/2014/main" id="{188CCFD2-1989-40A5-87A0-943B9B970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28" b="32409"/>
          <a:stretch/>
        </p:blipFill>
        <p:spPr bwMode="auto">
          <a:xfrm>
            <a:off x="6229445" y="5170701"/>
            <a:ext cx="2194072" cy="81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officialpsds.com/images/thumbs/Apple-Logo-psd34240.png">
            <a:extLst>
              <a:ext uri="{FF2B5EF4-FFF2-40B4-BE49-F238E27FC236}">
                <a16:creationId xmlns:a16="http://schemas.microsoft.com/office/drawing/2014/main" id="{0660C791-2E6E-410F-B74B-7F3E803B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31" y="2848115"/>
            <a:ext cx="900169" cy="108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upload.wikimedia.org/wikipedia/commons/thumb/0/0c/MasterCard_logo.png/640px-MasterCard_logo.png">
            <a:extLst>
              <a:ext uri="{FF2B5EF4-FFF2-40B4-BE49-F238E27FC236}">
                <a16:creationId xmlns:a16="http://schemas.microsoft.com/office/drawing/2014/main" id="{7308B4F2-85EA-4F99-AC9D-D96AA99D9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323" y="4023015"/>
            <a:ext cx="1886277" cy="147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smart421.com/wp-content/uploads/2014/05/CA-Technologies-logo-black.png">
            <a:extLst>
              <a:ext uri="{FF2B5EF4-FFF2-40B4-BE49-F238E27FC236}">
                <a16:creationId xmlns:a16="http://schemas.microsoft.com/office/drawing/2014/main" id="{3697C4B9-9FE5-4A47-9CAC-1A46CE5D9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433" y="2773272"/>
            <a:ext cx="1443992" cy="123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lenco.com/wp-content/uploads/2012/01/Amazon-Logo.jpg">
            <a:extLst>
              <a:ext uri="{FF2B5EF4-FFF2-40B4-BE49-F238E27FC236}">
                <a16:creationId xmlns:a16="http://schemas.microsoft.com/office/drawing/2014/main" id="{7FC5F5B7-8503-4D18-96FA-568C6A666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384" y="2818016"/>
            <a:ext cx="2614158" cy="10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8" descr="http://www.ramp.com/wp-content/uploads/sites/9/2014/02/integration-salesforce.jpg">
            <a:extLst>
              <a:ext uri="{FF2B5EF4-FFF2-40B4-BE49-F238E27FC236}">
                <a16:creationId xmlns:a16="http://schemas.microsoft.com/office/drawing/2014/main" id="{C56DBAAA-A8C7-4C0D-ADFA-38FF6D94C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" t="7086" r="9216" b="10084"/>
          <a:stretch/>
        </p:blipFill>
        <p:spPr bwMode="auto">
          <a:xfrm>
            <a:off x="9058861" y="5362984"/>
            <a:ext cx="1842600" cy="139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GITHUb LOGO">
            <a:extLst>
              <a:ext uri="{FF2B5EF4-FFF2-40B4-BE49-F238E27FC236}">
                <a16:creationId xmlns:a16="http://schemas.microsoft.com/office/drawing/2014/main" id="{FDB9E203-8DC8-4462-B928-BDA949DD4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297" y="877418"/>
            <a:ext cx="2070065" cy="5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Image result for cisco logo">
            <a:extLst>
              <a:ext uri="{FF2B5EF4-FFF2-40B4-BE49-F238E27FC236}">
                <a16:creationId xmlns:a16="http://schemas.microsoft.com/office/drawing/2014/main" id="{61D56589-0A10-4DAE-905E-2C795DCE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822" y="1897632"/>
            <a:ext cx="1689687" cy="98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Image result for slack logo">
            <a:extLst>
              <a:ext uri="{FF2B5EF4-FFF2-40B4-BE49-F238E27FC236}">
                <a16:creationId xmlns:a16="http://schemas.microsoft.com/office/drawing/2014/main" id="{A135F16C-87A1-4F03-991F-B317B9DA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5" y="1571269"/>
            <a:ext cx="2290599" cy="75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logo sprint">
            <a:extLst>
              <a:ext uri="{FF2B5EF4-FFF2-40B4-BE49-F238E27FC236}">
                <a16:creationId xmlns:a16="http://schemas.microsoft.com/office/drawing/2014/main" id="{4108B41A-4D99-42FE-AE2B-C30148933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732" y="2570906"/>
            <a:ext cx="2148297" cy="98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26" descr="Image result for docker logo">
            <a:extLst>
              <a:ext uri="{FF2B5EF4-FFF2-40B4-BE49-F238E27FC236}">
                <a16:creationId xmlns:a16="http://schemas.microsoft.com/office/drawing/2014/main" id="{CA185AAE-A418-41A6-80CD-07CE26CA70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1211" y="3126181"/>
            <a:ext cx="78321" cy="8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8" descr="Image result for docker logo">
            <a:extLst>
              <a:ext uri="{FF2B5EF4-FFF2-40B4-BE49-F238E27FC236}">
                <a16:creationId xmlns:a16="http://schemas.microsoft.com/office/drawing/2014/main" id="{711EB71D-71E8-4214-9C68-F8C61F6E65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0371" y="3169252"/>
            <a:ext cx="78321" cy="8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32" descr="Image result for docker logo">
            <a:extLst>
              <a:ext uri="{FF2B5EF4-FFF2-40B4-BE49-F238E27FC236}">
                <a16:creationId xmlns:a16="http://schemas.microsoft.com/office/drawing/2014/main" id="{49D6A9C8-2FB7-4F63-B5FB-19120BE652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9532" y="3212323"/>
            <a:ext cx="78321" cy="8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34" descr="Image result for docker logo">
            <a:extLst>
              <a:ext uri="{FF2B5EF4-FFF2-40B4-BE49-F238E27FC236}">
                <a16:creationId xmlns:a16="http://schemas.microsoft.com/office/drawing/2014/main" id="{47DE84D8-A44C-4969-B3F8-91F38AE7C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8693" y="3255393"/>
            <a:ext cx="78321" cy="8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284B780F-76F5-46B7-BD19-829B06D93B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37384" y="6046529"/>
            <a:ext cx="2867319" cy="375045"/>
          </a:xfrm>
          <a:prstGeom prst="rect">
            <a:avLst/>
          </a:prstGeom>
        </p:spPr>
      </p:pic>
      <p:pic>
        <p:nvPicPr>
          <p:cNvPr id="2056" name="Picture 8" descr="Image result">
            <a:extLst>
              <a:ext uri="{FF2B5EF4-FFF2-40B4-BE49-F238E27FC236}">
                <a16:creationId xmlns:a16="http://schemas.microsoft.com/office/drawing/2014/main" id="{68FF04F3-DCCD-4F4C-92EC-F45D08A9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851" y="3126181"/>
            <a:ext cx="1762091" cy="11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34B4E6C2-5BFC-4F07-906C-513C4D45F013}"/>
              </a:ext>
            </a:extLst>
          </p:cNvPr>
          <p:cNvSpPr txBox="1">
            <a:spLocks/>
          </p:cNvSpPr>
          <p:nvPr/>
        </p:nvSpPr>
        <p:spPr>
          <a:xfrm>
            <a:off x="121608" y="0"/>
            <a:ext cx="12315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spc="-150" dirty="0">
                <a:solidFill>
                  <a:schemeClr val="accent1"/>
                </a:solidFill>
                <a:latin typeface="OCR A Extended" panose="02010509020102010303" pitchFamily="50" charset="0"/>
              </a:rPr>
              <a:t>American Tech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Image result for hadoop logo">
            <a:extLst>
              <a:ext uri="{FF2B5EF4-FFF2-40B4-BE49-F238E27FC236}">
                <a16:creationId xmlns:a16="http://schemas.microsoft.com/office/drawing/2014/main" id="{489ADEB5-C57E-4FA3-B119-3D5AE2CF1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/>
        </p:blipFill>
        <p:spPr bwMode="auto">
          <a:xfrm>
            <a:off x="363197" y="4878045"/>
            <a:ext cx="2634656" cy="180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loudera logo">
            <a:extLst>
              <a:ext uri="{FF2B5EF4-FFF2-40B4-BE49-F238E27FC236}">
                <a16:creationId xmlns:a16="http://schemas.microsoft.com/office/drawing/2014/main" id="{B3140D11-3402-4192-874F-072A4EF88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3" b="33502"/>
          <a:stretch/>
        </p:blipFill>
        <p:spPr bwMode="auto">
          <a:xfrm>
            <a:off x="4172877" y="1678374"/>
            <a:ext cx="2976967" cy="93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6" descr="Image result for docker logo">
            <a:extLst>
              <a:ext uri="{FF2B5EF4-FFF2-40B4-BE49-F238E27FC236}">
                <a16:creationId xmlns:a16="http://schemas.microsoft.com/office/drawing/2014/main" id="{DD0AD846-122F-4FCA-BE35-EC60EE0FD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403" y="165472"/>
            <a:ext cx="1493552" cy="164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841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34B4E6C2-5BFC-4F07-906C-513C4D45F013}"/>
              </a:ext>
            </a:extLst>
          </p:cNvPr>
          <p:cNvSpPr txBox="1">
            <a:spLocks/>
          </p:cNvSpPr>
          <p:nvPr/>
        </p:nvSpPr>
        <p:spPr>
          <a:xfrm>
            <a:off x="121608" y="0"/>
            <a:ext cx="12315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spc="-150" dirty="0">
                <a:solidFill>
                  <a:schemeClr val="accent1"/>
                </a:solidFill>
                <a:latin typeface="OCR A Extended" panose="02010509020102010303" pitchFamily="50" charset="0"/>
              </a:rPr>
              <a:t>Cool Projects</a:t>
            </a:r>
          </a:p>
          <a:p>
            <a:r>
              <a:rPr lang="en-US" sz="5400" b="1" spc="-150" dirty="0">
                <a:solidFill>
                  <a:schemeClr val="accent1"/>
                </a:solidFill>
                <a:latin typeface="OCR A Extended" panose="02010509020102010303" pitchFamily="50" charset="0"/>
              </a:rPr>
              <a:t>at American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4098" name="92F484D1-4CEC-4C14-B339-8C8B0903D72F" descr="92F484D1-4CEC-4C14-B339-8C8B0903D72F">
            <a:extLst>
              <a:ext uri="{FF2B5EF4-FFF2-40B4-BE49-F238E27FC236}">
                <a16:creationId xmlns:a16="http://schemas.microsoft.com/office/drawing/2014/main" id="{84CF505C-F90A-472F-BF9D-395BD7A8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43" y="1661264"/>
            <a:ext cx="4956007" cy="3726710"/>
          </a:xfrm>
          <a:prstGeom prst="rect">
            <a:avLst/>
          </a:prstGeom>
          <a:noFill/>
          <a:ln w="571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BD4A7E43-EB1B-4CC2-A64E-342B7BF7E301" descr="BD4A7E43-EB1B-4CC2-A64E-342B7BF7E301">
            <a:extLst>
              <a:ext uri="{FF2B5EF4-FFF2-40B4-BE49-F238E27FC236}">
                <a16:creationId xmlns:a16="http://schemas.microsoft.com/office/drawing/2014/main" id="{D83E82F3-3260-4430-9110-8736429C9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3"/>
          <a:stretch/>
        </p:blipFill>
        <p:spPr bwMode="auto">
          <a:xfrm>
            <a:off x="5468769" y="2254250"/>
            <a:ext cx="6624638" cy="4467224"/>
          </a:xfrm>
          <a:prstGeom prst="rect">
            <a:avLst/>
          </a:prstGeom>
          <a:noFill/>
          <a:ln w="571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2320B-01EB-4007-A580-4C4AC3357614}"/>
              </a:ext>
            </a:extLst>
          </p:cNvPr>
          <p:cNvSpPr txBox="1"/>
          <p:nvPr/>
        </p:nvSpPr>
        <p:spPr>
          <a:xfrm>
            <a:off x="5531639" y="297566"/>
            <a:ext cx="63209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OCR A Extended" panose="02010509020102010303" pitchFamily="50" charset="0"/>
                <a:cs typeface="Arial" panose="020B0604020202020204" pitchFamily="34" charset="0"/>
              </a:rPr>
              <a:t>First airline to train</a:t>
            </a:r>
            <a:br>
              <a:rPr lang="en-US" sz="3600" b="1" dirty="0">
                <a:latin typeface="OCR A Extended" panose="02010509020102010303" pitchFamily="50" charset="0"/>
                <a:cs typeface="Arial" panose="020B0604020202020204" pitchFamily="34" charset="0"/>
              </a:rPr>
            </a:br>
            <a:r>
              <a:rPr lang="en-US" sz="3600" b="1" dirty="0">
                <a:latin typeface="OCR A Extended" panose="02010509020102010303" pitchFamily="50" charset="0"/>
                <a:cs typeface="Arial" panose="020B0604020202020204" pitchFamily="34" charset="0"/>
              </a:rPr>
              <a:t>Employees using</a:t>
            </a:r>
          </a:p>
          <a:p>
            <a:r>
              <a:rPr lang="en-US" sz="3600" b="1" dirty="0">
                <a:latin typeface="OCR A Extended" panose="02010509020102010303" pitchFamily="50" charset="0"/>
                <a:cs typeface="Arial" panose="020B0604020202020204" pitchFamily="34" charset="0"/>
              </a:rPr>
              <a:t>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4143926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34B4E6C2-5BFC-4F07-906C-513C4D45F013}"/>
              </a:ext>
            </a:extLst>
          </p:cNvPr>
          <p:cNvSpPr txBox="1">
            <a:spLocks/>
          </p:cNvSpPr>
          <p:nvPr/>
        </p:nvSpPr>
        <p:spPr>
          <a:xfrm>
            <a:off x="121608" y="0"/>
            <a:ext cx="12315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spc="-150" dirty="0">
                <a:solidFill>
                  <a:schemeClr val="accent1"/>
                </a:solidFill>
                <a:latin typeface="OCR A Extended" panose="02010509020102010303" pitchFamily="50" charset="0"/>
              </a:rPr>
              <a:t>Cool Projects</a:t>
            </a:r>
          </a:p>
          <a:p>
            <a:r>
              <a:rPr lang="en-US" sz="5400" b="1" spc="-150" dirty="0">
                <a:solidFill>
                  <a:schemeClr val="accent1"/>
                </a:solidFill>
                <a:latin typeface="OCR A Extended" panose="02010509020102010303" pitchFamily="50" charset="0"/>
              </a:rPr>
              <a:t>at American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2320B-01EB-4007-A580-4C4AC3357614}"/>
              </a:ext>
            </a:extLst>
          </p:cNvPr>
          <p:cNvSpPr txBox="1"/>
          <p:nvPr/>
        </p:nvSpPr>
        <p:spPr>
          <a:xfrm>
            <a:off x="260350" y="2022266"/>
            <a:ext cx="637225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OCR A Extended" panose="02010509020102010303" pitchFamily="50" charset="0"/>
                <a:cs typeface="Arial" panose="020B0604020202020204" pitchFamily="34" charset="0"/>
              </a:rPr>
              <a:t>First airline to use</a:t>
            </a:r>
          </a:p>
          <a:p>
            <a:r>
              <a:rPr lang="en-US" sz="4000" b="1" dirty="0">
                <a:latin typeface="OCR A Extended" panose="02010509020102010303" pitchFamily="50" charset="0"/>
                <a:cs typeface="Arial" panose="020B0604020202020204" pitchFamily="34" charset="0"/>
              </a:rPr>
              <a:t>Augmented Reality</a:t>
            </a:r>
          </a:p>
          <a:p>
            <a:r>
              <a:rPr lang="en-US" sz="4000" b="1" dirty="0">
                <a:latin typeface="OCR A Extended" panose="02010509020102010303" pitchFamily="50" charset="0"/>
                <a:cs typeface="Arial" panose="020B0604020202020204" pitchFamily="34" charset="0"/>
              </a:rPr>
              <a:t>to provide real-time</a:t>
            </a:r>
          </a:p>
          <a:p>
            <a:r>
              <a:rPr lang="en-US" sz="4000" b="1" dirty="0">
                <a:latin typeface="OCR A Extended" panose="02010509020102010303" pitchFamily="50" charset="0"/>
                <a:cs typeface="Arial" panose="020B0604020202020204" pitchFamily="34" charset="0"/>
              </a:rPr>
              <a:t>navigation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E25E3-5BA6-4F50-AEE5-B164F115F269}"/>
              </a:ext>
            </a:extLst>
          </p:cNvPr>
          <p:cNvGrpSpPr/>
          <p:nvPr/>
        </p:nvGrpSpPr>
        <p:grpSpPr>
          <a:xfrm>
            <a:off x="5049157" y="-1029381"/>
            <a:ext cx="8000094" cy="8269061"/>
            <a:chOff x="4534806" y="-712561"/>
            <a:chExt cx="8751661" cy="8751661"/>
          </a:xfrm>
        </p:grpSpPr>
        <p:pic>
          <p:nvPicPr>
            <p:cNvPr id="5127" name="Picture 7" descr="Image result for iphone x">
              <a:extLst>
                <a:ext uri="{FF2B5EF4-FFF2-40B4-BE49-F238E27FC236}">
                  <a16:creationId xmlns:a16="http://schemas.microsoft.com/office/drawing/2014/main" id="{63DE8D2A-3DA0-4604-85B5-C021472EE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806" y="-712561"/>
              <a:ext cx="8751661" cy="875166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Picture 5" descr="0a221f0d-8f2c-44d9-8ca9-74dec3d7d791@mgd">
              <a:extLst>
                <a:ext uri="{FF2B5EF4-FFF2-40B4-BE49-F238E27FC236}">
                  <a16:creationId xmlns:a16="http://schemas.microsoft.com/office/drawing/2014/main" id="{FA1FF564-054E-42F3-900E-DCB0339F1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10" y="-379301"/>
              <a:ext cx="3733967" cy="8183451"/>
            </a:xfrm>
            <a:prstGeom prst="roundRect">
              <a:avLst>
                <a:gd name="adj" fmla="val 10576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6233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F653-55A5-4EDA-AA20-FC451EED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81" y="-224393"/>
            <a:ext cx="10515600" cy="1325563"/>
          </a:xfrm>
        </p:spPr>
        <p:txBody>
          <a:bodyPr/>
          <a:lstStyle/>
          <a:p>
            <a:r>
              <a:rPr lang="en-US" b="1" spc="-150" dirty="0">
                <a:solidFill>
                  <a:schemeClr val="accent1"/>
                </a:solidFill>
                <a:latin typeface="OCR A Extended" panose="02010509020102010303" pitchFamily="50" charset="0"/>
              </a:rPr>
              <a:t>Tech and Prizes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DD47621-4951-4198-AF70-BB637A796B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588025"/>
              </p:ext>
            </p:extLst>
          </p:nvPr>
        </p:nvGraphicFramePr>
        <p:xfrm>
          <a:off x="411138" y="916046"/>
          <a:ext cx="11369723" cy="551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3993">
                  <a:extLst>
                    <a:ext uri="{9D8B030D-6E8A-4147-A177-3AD203B41FA5}">
                      <a16:colId xmlns:a16="http://schemas.microsoft.com/office/drawing/2014/main" val="2620911314"/>
                    </a:ext>
                  </a:extLst>
                </a:gridCol>
                <a:gridCol w="8495730">
                  <a:extLst>
                    <a:ext uri="{9D8B030D-6E8A-4147-A177-3AD203B41FA5}">
                      <a16:colId xmlns:a16="http://schemas.microsoft.com/office/drawing/2014/main" val="867920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OCR A Extended" panose="02010509020102010303" pitchFamily="50" charset="0"/>
                        </a:rPr>
                        <a:t>Workshop: 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OCR A Extended" panose="02010509020102010303" pitchFamily="50" charset="0"/>
                        </a:rPr>
                        <a:t>“Up in the Air” – learn about our APIs and ask experts about our business and customers</a:t>
                      </a:r>
                      <a:endParaRPr lang="en-US" sz="2400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Challenge:</a:t>
                      </a:r>
                    </a:p>
                    <a:p>
                      <a:endParaRPr lang="en-US" sz="10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API: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bit.ly/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aahack</a:t>
                      </a:r>
                      <a:endParaRPr lang="en-US" sz="2800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  <a:p>
                      <a:endParaRPr lang="en-US" sz="1000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bit.ly/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aamock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</a:br>
                      <a:endParaRPr lang="en-US" sz="2400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91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OCR A Extended" panose="02010509020102010303" pitchFamily="50" charset="0"/>
                        </a:rPr>
                        <a:t>Themes:</a:t>
                      </a:r>
                    </a:p>
                    <a:p>
                      <a:endParaRPr lang="en-US" sz="24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latin typeface="OCR A Extended" panose="02010509020102010303" pitchFamily="50" charset="0"/>
                        </a:rPr>
                        <a:t>Enhance the customer experience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>
                          <a:latin typeface="OCR A Extended" panose="02010509020102010303" pitchFamily="50" charset="0"/>
                        </a:rPr>
                        <a:t>Help our Employees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OCR A Extended" panose="02010509020102010303" pitchFamily="50" charset="0"/>
                        </a:rPr>
                        <a:t>Improve our Brand image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3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OCR A Extended" panose="02010509020102010303" pitchFamily="50" charset="0"/>
                        </a:rPr>
                        <a:t>First Place: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dirty="0">
                        <a:latin typeface="OCR A Extended" panose="020105090201020103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CR A Extended" panose="02010509020102010303" pitchFamily="50" charset="0"/>
                        </a:rPr>
                        <a:t>2 tickets Europe OR 1 ticket to Asia/Pacific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40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OCR A Extended" panose="02010509020102010303" pitchFamily="50" charset="0"/>
                        </a:rPr>
                        <a:t>Second Place:</a:t>
                      </a:r>
                    </a:p>
                    <a:p>
                      <a:endParaRPr lang="en-US" sz="10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CR A Extended" panose="02010509020102010303" pitchFamily="50" charset="0"/>
                        </a:rPr>
                        <a:t>2 tickets 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7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OCR A Extended" panose="02010509020102010303" pitchFamily="50" charset="0"/>
                        </a:rPr>
                        <a:t>Third Place: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OCR A Extended" panose="02010509020102010303" pitchFamily="50" charset="0"/>
                        </a:rPr>
                        <a:t>1 ticket 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862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77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878396-3F93-450B-8B9F-D3C308948608}"/>
              </a:ext>
            </a:extLst>
          </p:cNvPr>
          <p:cNvSpPr txBox="1">
            <a:spLocks/>
          </p:cNvSpPr>
          <p:nvPr/>
        </p:nvSpPr>
        <p:spPr>
          <a:xfrm>
            <a:off x="959809" y="2609850"/>
            <a:ext cx="111148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50" dirty="0">
                <a:latin typeface="OCR A Extended" panose="02010509020102010303" pitchFamily="50" charset="0"/>
              </a:rPr>
              <a:t>Let’s go back in time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7627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ages.computerhistory.org/timeline/timeline_computers_1993.newton.jpg">
            <a:extLst>
              <a:ext uri="{FF2B5EF4-FFF2-40B4-BE49-F238E27FC236}">
                <a16:creationId xmlns:a16="http://schemas.microsoft.com/office/drawing/2014/main" id="{43179389-4AD8-4A8D-A2F2-149DF2EE2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6" t="6002" r="7249" b="5446"/>
          <a:stretch/>
        </p:blipFill>
        <p:spPr bwMode="auto">
          <a:xfrm>
            <a:off x="8854996" y="1945554"/>
            <a:ext cx="2563685" cy="360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computerhistory.org/timeline/timeline_graphics.games_1993.Doom.jpg">
            <a:extLst>
              <a:ext uri="{FF2B5EF4-FFF2-40B4-BE49-F238E27FC236}">
                <a16:creationId xmlns:a16="http://schemas.microsoft.com/office/drawing/2014/main" id="{66E9ADC4-5D85-4CB6-ACC0-88BE894A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9" y="1325563"/>
            <a:ext cx="1678737" cy="22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704D5E-BA2F-4BBB-8B5C-AD8A7335330D}"/>
              </a:ext>
            </a:extLst>
          </p:cNvPr>
          <p:cNvSpPr txBox="1">
            <a:spLocks/>
          </p:cNvSpPr>
          <p:nvPr/>
        </p:nvSpPr>
        <p:spPr>
          <a:xfrm>
            <a:off x="121609" y="0"/>
            <a:ext cx="111148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spc="-150" dirty="0">
                <a:latin typeface="OCR A Extended" panose="02010509020102010303" pitchFamily="50" charset="0"/>
              </a:rPr>
              <a:t>1993 was great time in Tech!</a:t>
            </a:r>
            <a:endParaRPr lang="en-US" sz="5400" dirty="0"/>
          </a:p>
        </p:txBody>
      </p:sp>
      <p:pic>
        <p:nvPicPr>
          <p:cNvPr id="1032" name="Picture 8" descr="http://images.computerhistory.org/timeline/timeline_sw.languages_1993.windowsnt.jpg">
            <a:extLst>
              <a:ext uri="{FF2B5EF4-FFF2-40B4-BE49-F238E27FC236}">
                <a16:creationId xmlns:a16="http://schemas.microsoft.com/office/drawing/2014/main" id="{4931A1D5-2A9A-4D79-9567-33C82A42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208" y="2058317"/>
            <a:ext cx="3564207" cy="267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owerbook 150">
            <a:extLst>
              <a:ext uri="{FF2B5EF4-FFF2-40B4-BE49-F238E27FC236}">
                <a16:creationId xmlns:a16="http://schemas.microsoft.com/office/drawing/2014/main" id="{4EE4C9A5-0FD3-4B4C-ADA0-20A01F30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9" y="3998718"/>
            <a:ext cx="2996140" cy="288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AC4849-3BC5-4878-BEFE-2E8AEF3E122E}"/>
              </a:ext>
            </a:extLst>
          </p:cNvPr>
          <p:cNvSpPr txBox="1"/>
          <p:nvPr/>
        </p:nvSpPr>
        <p:spPr>
          <a:xfrm>
            <a:off x="1166842" y="359663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5A81A-AF6C-44FB-89FC-8F4CA18AF1EB}"/>
              </a:ext>
            </a:extLst>
          </p:cNvPr>
          <p:cNvSpPr txBox="1"/>
          <p:nvPr/>
        </p:nvSpPr>
        <p:spPr>
          <a:xfrm>
            <a:off x="4652016" y="4801545"/>
            <a:ext cx="27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MICROSOFT WINDOWS 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38C81-9932-4403-A9C9-CE496252F293}"/>
              </a:ext>
            </a:extLst>
          </p:cNvPr>
          <p:cNvSpPr txBox="1"/>
          <p:nvPr/>
        </p:nvSpPr>
        <p:spPr>
          <a:xfrm>
            <a:off x="9248518" y="5474129"/>
            <a:ext cx="177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APPLE NEWTON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EF241-E334-4BFA-BACA-8232FE3159AE}"/>
              </a:ext>
            </a:extLst>
          </p:cNvPr>
          <p:cNvSpPr txBox="1"/>
          <p:nvPr/>
        </p:nvSpPr>
        <p:spPr>
          <a:xfrm>
            <a:off x="3039850" y="5720494"/>
            <a:ext cx="2533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APPLE POWERBOOK 150</a:t>
            </a:r>
          </a:p>
          <a:p>
            <a:r>
              <a:rPr lang="en-US" b="1" dirty="0"/>
              <a:t>4M RAM</a:t>
            </a:r>
          </a:p>
          <a:p>
            <a:r>
              <a:rPr lang="en-US" b="1" dirty="0"/>
              <a:t>500M HD</a:t>
            </a:r>
          </a:p>
        </p:txBody>
      </p:sp>
    </p:spTree>
    <p:extLst>
      <p:ext uri="{BB962C8B-B14F-4D97-AF65-F5344CB8AC3E}">
        <p14:creationId xmlns:p14="http://schemas.microsoft.com/office/powerpoint/2010/main" val="55080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704D5E-BA2F-4BBB-8B5C-AD8A7335330D}"/>
              </a:ext>
            </a:extLst>
          </p:cNvPr>
          <p:cNvSpPr txBox="1">
            <a:spLocks/>
          </p:cNvSpPr>
          <p:nvPr/>
        </p:nvSpPr>
        <p:spPr>
          <a:xfrm>
            <a:off x="121608" y="0"/>
            <a:ext cx="12315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spc="-150" dirty="0">
                <a:latin typeface="OCR A Extended" panose="02010509020102010303" pitchFamily="50" charset="0"/>
              </a:rPr>
              <a:t>Best education – great future!</a:t>
            </a:r>
            <a:endParaRPr lang="en-US" sz="5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4A41E-E65F-4AEA-BBF5-86E39E485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 t="23704" r="12449" b="18241"/>
          <a:stretch/>
        </p:blipFill>
        <p:spPr>
          <a:xfrm>
            <a:off x="4171950" y="1358970"/>
            <a:ext cx="3314700" cy="39814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EE41D2-AEBE-479E-9874-7E20D8EB1D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0" b="18240"/>
          <a:stretch/>
        </p:blipFill>
        <p:spPr>
          <a:xfrm>
            <a:off x="7832101" y="1358970"/>
            <a:ext cx="3855697" cy="44577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40" name="Picture 16" descr="Image result for a&amp;m logo">
            <a:extLst>
              <a:ext uri="{FF2B5EF4-FFF2-40B4-BE49-F238E27FC236}">
                <a16:creationId xmlns:a16="http://schemas.microsoft.com/office/drawing/2014/main" id="{E716DF70-4949-4255-ABD2-5DA9637E0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0" t="16551" r="24852" b="16722"/>
          <a:stretch/>
        </p:blipFill>
        <p:spPr bwMode="auto">
          <a:xfrm>
            <a:off x="169123" y="1325563"/>
            <a:ext cx="3727226" cy="366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D90795-24B6-4170-A58D-3B37F06F3F8A}"/>
              </a:ext>
            </a:extLst>
          </p:cNvPr>
          <p:cNvSpPr txBox="1"/>
          <p:nvPr/>
        </p:nvSpPr>
        <p:spPr>
          <a:xfrm>
            <a:off x="374307" y="4936172"/>
            <a:ext cx="3159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OCR A Extended" panose="02010509020102010303" pitchFamily="50" charset="0"/>
              </a:rPr>
              <a:t>CLASS OF</a:t>
            </a:r>
          </a:p>
          <a:p>
            <a:pPr algn="ctr"/>
            <a:r>
              <a:rPr lang="en-US" sz="4800" b="1" dirty="0">
                <a:latin typeface="OCR A Extended" panose="02010509020102010303" pitchFamily="50" charset="0"/>
              </a:rPr>
              <a:t>1993</a:t>
            </a:r>
          </a:p>
        </p:txBody>
      </p:sp>
    </p:spTree>
    <p:extLst>
      <p:ext uri="{BB962C8B-B14F-4D97-AF65-F5344CB8AC3E}">
        <p14:creationId xmlns:p14="http://schemas.microsoft.com/office/powerpoint/2010/main" val="2784905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878396-3F93-450B-8B9F-D3C308948608}"/>
              </a:ext>
            </a:extLst>
          </p:cNvPr>
          <p:cNvSpPr txBox="1">
            <a:spLocks/>
          </p:cNvSpPr>
          <p:nvPr/>
        </p:nvSpPr>
        <p:spPr>
          <a:xfrm>
            <a:off x="959809" y="2609850"/>
            <a:ext cx="111148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50" dirty="0">
                <a:latin typeface="OCR A Extended" panose="02010509020102010303" pitchFamily="50" charset="0"/>
              </a:rPr>
              <a:t>Now fast forward &gt;&gt;&gt;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4249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Image result for american airlines logo">
            <a:extLst>
              <a:ext uri="{FF2B5EF4-FFF2-40B4-BE49-F238E27FC236}">
                <a16:creationId xmlns:a16="http://schemas.microsoft.com/office/drawing/2014/main" id="{1CDB647D-42BD-4659-BBB0-5159544A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780081"/>
            <a:ext cx="86106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704D5E-BA2F-4BBB-8B5C-AD8A7335330D}"/>
              </a:ext>
            </a:extLst>
          </p:cNvPr>
          <p:cNvSpPr txBox="1">
            <a:spLocks/>
          </p:cNvSpPr>
          <p:nvPr/>
        </p:nvSpPr>
        <p:spPr>
          <a:xfrm>
            <a:off x="121609" y="0"/>
            <a:ext cx="111148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spc="-150" dirty="0">
                <a:latin typeface="OCR A Extended" panose="02010509020102010303" pitchFamily="50" charset="0"/>
              </a:rPr>
              <a:t>2018 – Best job ever! </a:t>
            </a:r>
            <a:endParaRPr lang="en-US" sz="5400" dirty="0"/>
          </a:p>
        </p:txBody>
      </p:sp>
      <p:pic>
        <p:nvPicPr>
          <p:cNvPr id="6150" name="Picture 6" descr="Steven Leist">
            <a:extLst>
              <a:ext uri="{FF2B5EF4-FFF2-40B4-BE49-F238E27FC236}">
                <a16:creationId xmlns:a16="http://schemas.microsoft.com/office/drawing/2014/main" id="{2668B2D0-24FA-4BAB-B99A-3D8FB2EE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85950"/>
            <a:ext cx="2857500" cy="28575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BC48C8-8F22-4171-B69B-CC21B15B79E6}"/>
              </a:ext>
            </a:extLst>
          </p:cNvPr>
          <p:cNvSpPr txBox="1"/>
          <p:nvPr/>
        </p:nvSpPr>
        <p:spPr>
          <a:xfrm>
            <a:off x="3708399" y="1885950"/>
            <a:ext cx="8363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Steven Leist</a:t>
            </a:r>
          </a:p>
          <a:p>
            <a:r>
              <a:rPr lang="en-US" sz="4000" b="1" dirty="0"/>
              <a:t>VP - Customer Technology &amp; </a:t>
            </a:r>
            <a:br>
              <a:rPr lang="en-US" sz="4000" b="1" dirty="0"/>
            </a:br>
            <a:r>
              <a:rPr lang="en-US" sz="4000" b="1" dirty="0"/>
              <a:t>        Enterprise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3965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9FA28-C28C-44AE-88DC-9C534A15C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016" y="0"/>
            <a:ext cx="12782735" cy="68580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8EFAEA7-1D0F-4F9C-AFBC-8774BF0F1F68}"/>
              </a:ext>
            </a:extLst>
          </p:cNvPr>
          <p:cNvSpPr txBox="1"/>
          <p:nvPr/>
        </p:nvSpPr>
        <p:spPr>
          <a:xfrm>
            <a:off x="1318622" y="-123646"/>
            <a:ext cx="97642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-150" dirty="0">
                <a:latin typeface="OCR A Extended" panose="02010509020102010303" pitchFamily="50" charset="0"/>
              </a:rPr>
              <a:t>World’s Largest Airline </a:t>
            </a:r>
          </a:p>
        </p:txBody>
      </p:sp>
    </p:spTree>
    <p:extLst>
      <p:ext uri="{BB962C8B-B14F-4D97-AF65-F5344CB8AC3E}">
        <p14:creationId xmlns:p14="http://schemas.microsoft.com/office/powerpoint/2010/main" val="168174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603B-0BC3-48DA-A4F3-8CD5BDC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FF2D-6BFA-4C8F-97C9-DC0F2F5D0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newjetnet.aa.com/resources/statics/593359/One-Campus-One-Team-Placeholder-Hero6.png?a=1506368840026">
            <a:extLst>
              <a:ext uri="{FF2B5EF4-FFF2-40B4-BE49-F238E27FC236}">
                <a16:creationId xmlns:a16="http://schemas.microsoft.com/office/drawing/2014/main" id="{8940B699-6133-4B56-9C1A-47153C99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143" y="-25075"/>
            <a:ext cx="13140416" cy="688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01BF5B-3520-4A6E-AF00-4749FC2557C1}"/>
              </a:ext>
            </a:extLst>
          </p:cNvPr>
          <p:cNvSpPr txBox="1">
            <a:spLocks/>
          </p:cNvSpPr>
          <p:nvPr/>
        </p:nvSpPr>
        <p:spPr>
          <a:xfrm>
            <a:off x="814265" y="485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pc="-150" dirty="0">
                <a:solidFill>
                  <a:schemeClr val="bg1"/>
                </a:solidFill>
                <a:latin typeface="OCR A Extended" panose="02010509020102010303" pitchFamily="50" charset="0"/>
              </a:rPr>
              <a:t>New campus opens 2019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8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C6B0-8F5A-48D1-9F79-BD793CBA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9061F-8CB5-4701-882C-0C80C5A26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newjetnet.aa.com/resources/statics/556841/One-Campus-One-Team-Placeholder-Hero1.png?a=1506030018357">
            <a:extLst>
              <a:ext uri="{FF2B5EF4-FFF2-40B4-BE49-F238E27FC236}">
                <a16:creationId xmlns:a16="http://schemas.microsoft.com/office/drawing/2014/main" id="{13E5E17C-8FBF-4E55-8991-B2712BF5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546" y="0"/>
            <a:ext cx="130925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4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284</Words>
  <Application>Microsoft Office PowerPoint</Application>
  <PresentationFormat>Widescreen</PresentationFormat>
  <Paragraphs>66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OCR A Extended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Jetsetter Lifestyle</vt:lpstr>
      <vt:lpstr>We love to travel</vt:lpstr>
      <vt:lpstr>PowerPoint Presentation</vt:lpstr>
      <vt:lpstr>PowerPoint Presentation</vt:lpstr>
      <vt:lpstr>PowerPoint Presentation</vt:lpstr>
      <vt:lpstr>Tech and Prizes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Easter, Phillip J.</dc:creator>
  <cp:lastModifiedBy>Easter, Phillip J.</cp:lastModifiedBy>
  <cp:revision>48</cp:revision>
  <dcterms:created xsi:type="dcterms:W3CDTF">2018-01-23T19:27:19Z</dcterms:created>
  <dcterms:modified xsi:type="dcterms:W3CDTF">2018-01-26T22:41:44Z</dcterms:modified>
</cp:coreProperties>
</file>